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7" r:id="rId2"/>
    <p:sldId id="256" r:id="rId3"/>
    <p:sldId id="262" r:id="rId4"/>
    <p:sldId id="269" r:id="rId5"/>
    <p:sldId id="263" r:id="rId6"/>
    <p:sldId id="266" r:id="rId7"/>
    <p:sldId id="260" r:id="rId8"/>
    <p:sldId id="268" r:id="rId9"/>
    <p:sldId id="264"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ama, Amanda" initials="SA" lastIdx="6" clrIdx="0">
    <p:extLst>
      <p:ext uri="{19B8F6BF-5375-455C-9EA6-DF929625EA0E}">
        <p15:presenceInfo xmlns:p15="http://schemas.microsoft.com/office/powerpoint/2012/main" userId="S::Amanda.Slama@djj.state.fl.us::56b4393a-bf57-40c0-afce-de81b348fc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43211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91816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404563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232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99461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39725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70414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094155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91663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285753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253861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21680589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7624493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400765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83721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8035789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43840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516FB09-21DF-4422-BAAF-30CBA0B573B3}" type="datetimeFigureOut">
              <a:rPr lang="en-US" smtClean="0"/>
              <a:t>12/13/2021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E8666E8-B747-4649-9F13-5E67CC8D320B}" type="slidenum">
              <a:rPr lang="en-US" smtClean="0"/>
              <a:t>‹#›</a:t>
            </a:fld>
            <a:endParaRPr lang="en-US" dirty="0"/>
          </a:p>
        </p:txBody>
      </p:sp>
    </p:spTree>
    <p:extLst>
      <p:ext uri="{BB962C8B-B14F-4D97-AF65-F5344CB8AC3E}">
        <p14:creationId xmlns:p14="http://schemas.microsoft.com/office/powerpoint/2010/main" val="398983462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cy.Shelby@fldjj.gov" TargetMode="Externa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mailto:Joy.Bennink@fldjj.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44C"/>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A95A9-0D8A-4821-BC2E-C07CF6ED26F5}"/>
              </a:ext>
            </a:extLst>
          </p:cNvPr>
          <p:cNvSpPr>
            <a:spLocks noGrp="1"/>
          </p:cNvSpPr>
          <p:nvPr>
            <p:ph type="ctrTitle"/>
          </p:nvPr>
        </p:nvSpPr>
        <p:spPr>
          <a:xfrm>
            <a:off x="7139709" y="489527"/>
            <a:ext cx="4643159" cy="4424218"/>
          </a:xfrm>
        </p:spPr>
        <p:txBody>
          <a:bodyPr anchor="b">
            <a:normAutofit/>
          </a:bodyPr>
          <a:lstStyle/>
          <a:p>
            <a:pPr algn="ctr"/>
            <a:r>
              <a:rPr lang="en-US" sz="4000" b="1" dirty="0">
                <a:solidFill>
                  <a:schemeClr val="accent5">
                    <a:lumMod val="60000"/>
                    <a:lumOff val="40000"/>
                  </a:schemeClr>
                </a:solidFill>
                <a:latin typeface="Calibri" panose="020F0502020204030204" pitchFamily="34" charset="0"/>
                <a:cs typeface="Calibri" panose="020F0502020204030204" pitchFamily="34" charset="0"/>
              </a:rPr>
              <a:t>Florida Department of </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Juvenile Justice</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Mental Health and </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Substance Abuse Treatment</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Services</a:t>
            </a:r>
          </a:p>
        </p:txBody>
      </p:sp>
      <p:pic>
        <p:nvPicPr>
          <p:cNvPr id="6" name="Picture 5" descr="DJJLogo">
            <a:extLst>
              <a:ext uri="{FF2B5EF4-FFF2-40B4-BE49-F238E27FC236}">
                <a16:creationId xmlns:a16="http://schemas.microsoft.com/office/drawing/2014/main" id="{FDAD533C-8E79-4EC0-B3CF-5FDCF0655CFE}"/>
              </a:ext>
            </a:extLst>
          </p:cNvPr>
          <p:cNvPicPr/>
          <p:nvPr/>
        </p:nvPicPr>
        <p:blipFill rotWithShape="1">
          <a:blip r:embed="rId2">
            <a:extLst>
              <a:ext uri="{28A0092B-C50C-407E-A947-70E740481C1C}">
                <a14:useLocalDpi xmlns:a14="http://schemas.microsoft.com/office/drawing/2010/main" val="0"/>
              </a:ext>
            </a:extLst>
          </a:blip>
          <a:srcRect l="193" r="14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24391390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2275DD-736C-472F-9D1B-3BA6016BF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7383C99-1BA3-4510-8A8E-B51EB047EBB5}"/>
              </a:ext>
            </a:extLst>
          </p:cNvPr>
          <p:cNvSpPr>
            <a:spLocks noGrp="1"/>
          </p:cNvSpPr>
          <p:nvPr>
            <p:ph type="title"/>
          </p:nvPr>
        </p:nvSpPr>
        <p:spPr>
          <a:xfrm>
            <a:off x="838200" y="365125"/>
            <a:ext cx="10513291" cy="1137104"/>
          </a:xfrm>
        </p:spPr>
        <p:txBody>
          <a:bodyPr vert="horz" lIns="91440" tIns="45720" rIns="91440" bIns="45720" rtlCol="0" anchor="b">
            <a:normAutofit fontScale="90000"/>
          </a:bodyPr>
          <a:lstStyle/>
          <a:p>
            <a:pPr algn="ctr"/>
            <a:r>
              <a:rPr lang="en-US" sz="4400" dirty="0">
                <a:solidFill>
                  <a:schemeClr val="tx1">
                    <a:lumMod val="95000"/>
                  </a:schemeClr>
                </a:solidFill>
              </a:rPr>
              <a:t>OFFICE OF HEALTH SERVICES STAFF CONTACTS</a:t>
            </a:r>
          </a:p>
        </p:txBody>
      </p:sp>
      <p:sp>
        <p:nvSpPr>
          <p:cNvPr id="3" name="Text Placeholder 2">
            <a:extLst>
              <a:ext uri="{FF2B5EF4-FFF2-40B4-BE49-F238E27FC236}">
                <a16:creationId xmlns:a16="http://schemas.microsoft.com/office/drawing/2014/main" id="{9ECF91C1-B5BF-458E-B699-1314475B8DA6}"/>
              </a:ext>
            </a:extLst>
          </p:cNvPr>
          <p:cNvSpPr>
            <a:spLocks noGrp="1"/>
          </p:cNvSpPr>
          <p:nvPr>
            <p:ph type="body" sz="half" idx="2"/>
          </p:nvPr>
        </p:nvSpPr>
        <p:spPr>
          <a:xfrm>
            <a:off x="838200" y="1825625"/>
            <a:ext cx="10079182" cy="4351338"/>
          </a:xfrm>
        </p:spPr>
        <p:txBody>
          <a:bodyPr vert="horz" lIns="91440" tIns="45720" rIns="91440" bIns="45720" rtlCol="0">
            <a:normAutofit lnSpcReduction="10000"/>
          </a:bodyPr>
          <a:lstStyle/>
          <a:p>
            <a:r>
              <a:rPr lang="en-US" sz="2400" dirty="0">
                <a:solidFill>
                  <a:schemeClr val="tx1">
                    <a:lumMod val="95000"/>
                  </a:schemeClr>
                </a:solidFill>
              </a:rPr>
              <a:t>Tracy L. Shelby, Ph.D.</a:t>
            </a:r>
          </a:p>
          <a:p>
            <a:r>
              <a:rPr lang="en-US" sz="2400" dirty="0">
                <a:solidFill>
                  <a:schemeClr val="tx1">
                    <a:lumMod val="95000"/>
                  </a:schemeClr>
                </a:solidFill>
              </a:rPr>
              <a:t>Licensed Psychologist PY 9029</a:t>
            </a:r>
          </a:p>
          <a:p>
            <a:r>
              <a:rPr lang="en-US" sz="2400" dirty="0">
                <a:solidFill>
                  <a:schemeClr val="tx1">
                    <a:lumMod val="95000"/>
                  </a:schemeClr>
                </a:solidFill>
              </a:rPr>
              <a:t>Interim Director of Health Services</a:t>
            </a:r>
          </a:p>
          <a:p>
            <a:r>
              <a:rPr lang="en-US" sz="2400" dirty="0">
                <a:solidFill>
                  <a:schemeClr val="tx1">
                    <a:lumMod val="95000"/>
                  </a:schemeClr>
                </a:solidFill>
                <a:hlinkClick r:id="rId3"/>
              </a:rPr>
              <a:t>Tracy.Shelby@fldjj.gov</a:t>
            </a:r>
            <a:endParaRPr lang="en-US" sz="2400" dirty="0">
              <a:solidFill>
                <a:schemeClr val="tx1">
                  <a:lumMod val="95000"/>
                </a:schemeClr>
              </a:solidFill>
            </a:endParaRPr>
          </a:p>
          <a:p>
            <a:r>
              <a:rPr lang="en-US" sz="2400" dirty="0">
                <a:solidFill>
                  <a:schemeClr val="tx1">
                    <a:lumMod val="95000"/>
                  </a:schemeClr>
                </a:solidFill>
              </a:rPr>
              <a:t>(850) 717-2415</a:t>
            </a:r>
          </a:p>
          <a:p>
            <a:endParaRPr lang="en-US" sz="2400" dirty="0">
              <a:solidFill>
                <a:schemeClr val="tx1">
                  <a:lumMod val="95000"/>
                </a:schemeClr>
              </a:solidFill>
            </a:endParaRPr>
          </a:p>
          <a:p>
            <a:r>
              <a:rPr lang="en-US" sz="2400" dirty="0">
                <a:solidFill>
                  <a:schemeClr val="tx1">
                    <a:lumMod val="95000"/>
                  </a:schemeClr>
                </a:solidFill>
              </a:rPr>
              <a:t>Joy Bennink, LMHC-QS, CAP, ATR (MH 8585)</a:t>
            </a:r>
          </a:p>
          <a:p>
            <a:r>
              <a:rPr lang="en-US" sz="2400" dirty="0">
                <a:solidFill>
                  <a:schemeClr val="tx1">
                    <a:lumMod val="95000"/>
                  </a:schemeClr>
                </a:solidFill>
              </a:rPr>
              <a:t>Interim Director of Mental Health and Substance Abuse Services</a:t>
            </a:r>
          </a:p>
          <a:p>
            <a:r>
              <a:rPr lang="en-US" sz="2400" dirty="0">
                <a:solidFill>
                  <a:schemeClr val="tx1">
                    <a:lumMod val="95000"/>
                  </a:schemeClr>
                </a:solidFill>
                <a:hlinkClick r:id="rId4"/>
              </a:rPr>
              <a:t>Joy.Bennink@fldjj.gov</a:t>
            </a:r>
            <a:endParaRPr lang="en-US" sz="2400" dirty="0">
              <a:solidFill>
                <a:schemeClr val="tx1">
                  <a:lumMod val="95000"/>
                </a:schemeClr>
              </a:solidFill>
            </a:endParaRPr>
          </a:p>
          <a:p>
            <a:r>
              <a:rPr lang="en-US" sz="2400" dirty="0">
                <a:solidFill>
                  <a:schemeClr val="tx1">
                    <a:lumMod val="95000"/>
                  </a:schemeClr>
                </a:solidFill>
              </a:rPr>
              <a:t>(850) 717-2413</a:t>
            </a:r>
          </a:p>
        </p:txBody>
      </p:sp>
    </p:spTree>
    <p:extLst>
      <p:ext uri="{BB962C8B-B14F-4D97-AF65-F5344CB8AC3E}">
        <p14:creationId xmlns:p14="http://schemas.microsoft.com/office/powerpoint/2010/main" val="366632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912CBA-1D7E-4D62-9082-18C1D39B51F7}"/>
              </a:ext>
            </a:extLst>
          </p:cNvPr>
          <p:cNvSpPr>
            <a:spLocks noGrp="1"/>
          </p:cNvSpPr>
          <p:nvPr>
            <p:ph idx="1"/>
          </p:nvPr>
        </p:nvSpPr>
        <p:spPr>
          <a:xfrm>
            <a:off x="463826" y="920377"/>
            <a:ext cx="11349483" cy="4985124"/>
          </a:xfrm>
        </p:spPr>
        <p:txBody>
          <a:bodyPr>
            <a:noAutofit/>
          </a:bodyPr>
          <a:lstStyle/>
          <a:p>
            <a:r>
              <a:rPr lang="en-US" sz="3200" dirty="0">
                <a:latin typeface="Calibri" panose="020F0502020204030204" pitchFamily="34" charset="0"/>
                <a:cs typeface="Calibri" panose="020F0502020204030204" pitchFamily="34" charset="0"/>
              </a:rPr>
              <a:t>Medical and Mental Health Services in DJJ are overseen by the Office of Health Services within the department.</a:t>
            </a:r>
            <a:endParaRPr lang="en-US" sz="32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cs typeface="Calibri" panose="020F0502020204030204" pitchFamily="34" charset="0"/>
              </a:rPr>
              <a:t>The Department of Juvenile Justice has established positions to provide oversight of medical and mental health services of youth committed to our custody and partner with our providers to ensure these services. </a:t>
            </a:r>
          </a:p>
          <a:p>
            <a:pPr marL="0" indent="0">
              <a:buNone/>
            </a:pPr>
            <a:endParaRPr lang="en-US" sz="3200" dirty="0">
              <a:solidFill>
                <a:schemeClr val="tx1"/>
              </a:solidFill>
              <a:latin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cs typeface="Calibri" panose="020F0502020204030204" pitchFamily="34" charset="0"/>
              </a:rPr>
              <a:t>These positions provide clinical technical assistance and training to the contracted medical and mental health providing service to our youth.</a:t>
            </a:r>
          </a:p>
        </p:txBody>
      </p:sp>
    </p:spTree>
    <p:extLst>
      <p:ext uri="{BB962C8B-B14F-4D97-AF65-F5344CB8AC3E}">
        <p14:creationId xmlns:p14="http://schemas.microsoft.com/office/powerpoint/2010/main" val="303415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4E69AC-74F5-4AE9-95D1-90A1151CFF81}"/>
              </a:ext>
            </a:extLst>
          </p:cNvPr>
          <p:cNvSpPr/>
          <p:nvPr/>
        </p:nvSpPr>
        <p:spPr>
          <a:xfrm>
            <a:off x="795131" y="472258"/>
            <a:ext cx="10601738" cy="6832640"/>
          </a:xfrm>
          <a:prstGeom prst="rect">
            <a:avLst/>
          </a:prstGeom>
        </p:spPr>
        <p:txBody>
          <a:bodyPr wrap="square">
            <a:spAutoFit/>
          </a:bodyPr>
          <a:lstStyle/>
          <a:p>
            <a:pPr algn="ctr"/>
            <a:r>
              <a:rPr lang="en-US" sz="2800" b="1" dirty="0">
                <a:latin typeface="Calibri" panose="020F0502020204030204" pitchFamily="34" charset="0"/>
                <a:ea typeface="Times New Roman" panose="02020603050405020304" pitchFamily="18" charset="0"/>
                <a:cs typeface="Calibri" panose="020F0502020204030204" pitchFamily="34" charset="0"/>
              </a:rPr>
              <a:t>THE TREATMENT SERVICES WE PROVIDE</a:t>
            </a:r>
          </a:p>
          <a:p>
            <a:endParaRPr lang="en-US" sz="2800" b="1" u="sng" dirty="0">
              <a:latin typeface="Calibri" panose="020F0502020204030204" pitchFamily="34" charset="0"/>
              <a:ea typeface="Times New Roman" panose="02020603050405020304" pitchFamily="18" charset="0"/>
            </a:endParaRP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Mental Health and Substance Abuse (MHSA) services are offered throughout our continuum of care through prevention, detention, probation and residential services.</a:t>
            </a:r>
          </a:p>
          <a:p>
            <a:r>
              <a:rPr lang="en-US" sz="32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Screening, Assessment, Evaluation, Individual Therapy, Group Therapy, Family Therapy, Crisis Intervention, Suicide Prevention and Supportive Services </a:t>
            </a:r>
          </a:p>
          <a:p>
            <a:pPr marL="342900" indent="-342900">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Psychiatric services are provided to youth as needed</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2400" strike="sngStrike"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711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4E69AC-74F5-4AE9-95D1-90A1151CFF81}"/>
              </a:ext>
            </a:extLst>
          </p:cNvPr>
          <p:cNvSpPr/>
          <p:nvPr/>
        </p:nvSpPr>
        <p:spPr>
          <a:xfrm>
            <a:off x="887897" y="278295"/>
            <a:ext cx="10601738" cy="5416868"/>
          </a:xfrm>
          <a:prstGeom prst="rect">
            <a:avLst/>
          </a:prstGeom>
        </p:spPr>
        <p:txBody>
          <a:bodyPr wrap="square">
            <a:spAutoFit/>
          </a:bodyPr>
          <a:lstStyle/>
          <a:p>
            <a:endParaRPr lang="en-US" sz="2800" b="1" u="sng" dirty="0">
              <a:latin typeface="Calibri" panose="020F0502020204030204" pitchFamily="34" charset="0"/>
              <a:ea typeface="Times New Roman" panose="02020603050405020304" pitchFamily="18" charset="0"/>
            </a:endParaRPr>
          </a:p>
          <a:p>
            <a:pPr algn="ctr"/>
            <a:r>
              <a:rPr lang="en-US" sz="3200" b="1" dirty="0">
                <a:latin typeface="Calibri" panose="020F0502020204030204" pitchFamily="34" charset="0"/>
                <a:ea typeface="Times New Roman" panose="02020603050405020304" pitchFamily="18" charset="0"/>
                <a:cs typeface="Calibri" panose="020F0502020204030204" pitchFamily="34" charset="0"/>
              </a:rPr>
              <a:t>DETENTION TREATMENT SERVICES</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All detention centers are staffed with full-time mental health clinical staff who are on site daily. </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Based upon the individualized treatment needs of the youth, the youth in detention are provided mental health and substance abuse treatment services during their stay.  </a:t>
            </a:r>
          </a:p>
          <a:p>
            <a:pPr marL="285750" indent="-285750">
              <a:buFont typeface="Courier New" panose="02070309020205020404" pitchFamily="49" charset="0"/>
              <a:buChar char="o"/>
            </a:pP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2400" strike="sngStrike"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62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CC7CB-F663-482B-9016-79278FD75DBC}"/>
              </a:ext>
            </a:extLst>
          </p:cNvPr>
          <p:cNvSpPr/>
          <p:nvPr/>
        </p:nvSpPr>
        <p:spPr>
          <a:xfrm>
            <a:off x="627566" y="181957"/>
            <a:ext cx="10654747" cy="6494085"/>
          </a:xfrm>
          <a:prstGeom prst="rect">
            <a:avLst/>
          </a:prstGeom>
        </p:spPr>
        <p:txBody>
          <a:bodyPr wrap="square">
            <a:spAutoFit/>
          </a:bodyPr>
          <a:lstStyle/>
          <a:p>
            <a:pPr algn="ctr"/>
            <a:r>
              <a:rPr lang="en-US" sz="3200" b="1" dirty="0">
                <a:latin typeface="Calibri" panose="020F0502020204030204" pitchFamily="34" charset="0"/>
                <a:ea typeface="Times New Roman" panose="02020603050405020304" pitchFamily="18" charset="0"/>
                <a:cs typeface="Calibri" panose="020F0502020204030204" pitchFamily="34" charset="0"/>
              </a:rPr>
              <a:t>PROBATION TREATMENT SERVICES</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In order to receive services through probation or residential commitment, the youth must be under the Department’s jurisdiction as disposed by the court.  </a:t>
            </a:r>
          </a:p>
          <a:p>
            <a:pPr marL="285750" indent="-285750">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Youth who are under supervision by Probation receive mental health and substance abuse treatment from outpatient DJJ Providers when an identified treatment need exists. </a:t>
            </a:r>
          </a:p>
          <a:p>
            <a:pPr marL="285750" indent="-285750">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cs typeface="Calibri" panose="020F0502020204030204" pitchFamily="34" charset="0"/>
              </a:rPr>
              <a:t>Comprehensive Evaluations are completed by probation contracted providers for youth pending residential commitment. </a:t>
            </a:r>
          </a:p>
        </p:txBody>
      </p:sp>
    </p:spTree>
    <p:extLst>
      <p:ext uri="{BB962C8B-B14F-4D97-AF65-F5344CB8AC3E}">
        <p14:creationId xmlns:p14="http://schemas.microsoft.com/office/powerpoint/2010/main" val="72176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CC7CB-F663-482B-9016-79278FD75DBC}"/>
              </a:ext>
            </a:extLst>
          </p:cNvPr>
          <p:cNvSpPr/>
          <p:nvPr/>
        </p:nvSpPr>
        <p:spPr>
          <a:xfrm>
            <a:off x="500333" y="278296"/>
            <a:ext cx="11095320" cy="5786199"/>
          </a:xfrm>
          <a:prstGeom prst="rect">
            <a:avLst/>
          </a:prstGeom>
        </p:spPr>
        <p:txBody>
          <a:bodyPr wrap="square">
            <a:spAutoFit/>
          </a:bodyPr>
          <a:lstStyle/>
          <a:p>
            <a:pPr algn="ctr"/>
            <a:r>
              <a:rPr lang="en-US" sz="3200" b="1" dirty="0">
                <a:latin typeface="Calibri" panose="020F0502020204030204" pitchFamily="34" charset="0"/>
                <a:ea typeface="Times New Roman" panose="02020603050405020304" pitchFamily="18" charset="0"/>
                <a:cs typeface="Calibri" panose="020F0502020204030204" pitchFamily="34" charset="0"/>
              </a:rPr>
              <a:t>RESIDENTIAL TREATMENT SERVICES</a:t>
            </a:r>
          </a:p>
          <a:p>
            <a:endParaRPr lang="en-US" sz="3200"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Mental health and substance abuse treatment services in Residential Commitment Programs range in intensity.  All residential programs are staffed with full-time mental health clinical staff who are on site daily to provide mental health and substance abuse treatment services. </a:t>
            </a:r>
          </a:p>
          <a:p>
            <a:r>
              <a:rPr lang="en-US" sz="32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Based upon the individualized treatment needs of the youth, the youth are provided appropriate identified services during their stay in our residential programs. </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290337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567807-ED4C-452A-BC63-B8FE0FBDC80A}"/>
              </a:ext>
            </a:extLst>
          </p:cNvPr>
          <p:cNvSpPr/>
          <p:nvPr/>
        </p:nvSpPr>
        <p:spPr>
          <a:xfrm>
            <a:off x="73892" y="194637"/>
            <a:ext cx="11588022" cy="5947782"/>
          </a:xfrm>
          <a:prstGeom prst="rect">
            <a:avLst/>
          </a:prstGeom>
        </p:spPr>
        <p:txBody>
          <a:bodyPr wrap="square">
            <a:spAutoFit/>
          </a:bodyPr>
          <a:lstStyle/>
          <a:p>
            <a:pPr marR="0" lvl="1" algn="ctr">
              <a:spcBef>
                <a:spcPts val="400"/>
              </a:spcBef>
              <a:spcAft>
                <a:spcPts val="200"/>
              </a:spcAft>
            </a:pPr>
            <a:r>
              <a:rPr lang="en-US" sz="3200" b="1" dirty="0">
                <a:latin typeface="Calibri" panose="020F0502020204030204" pitchFamily="34" charset="0"/>
                <a:ea typeface="Times New Roman" panose="02020603050405020304" pitchFamily="18" charset="0"/>
              </a:rPr>
              <a:t>DJJ TREATMENT PRIORITIES</a:t>
            </a:r>
          </a:p>
          <a:p>
            <a:pPr marR="0" lvl="1">
              <a:spcBef>
                <a:spcPts val="400"/>
              </a:spcBef>
              <a:spcAft>
                <a:spcPts val="200"/>
              </a:spcAft>
            </a:pPr>
            <a:endParaRPr lang="en-US" sz="1050" b="1" dirty="0">
              <a:latin typeface="Calibri" panose="020F0502020204030204" pitchFamily="34" charset="0"/>
              <a:ea typeface="Times New Roman" panose="02020603050405020304" pitchFamily="18" charset="0"/>
            </a:endParaRPr>
          </a:p>
          <a:p>
            <a:pPr marL="742950" marR="0" lvl="1" indent="-285750">
              <a:spcBef>
                <a:spcPts val="400"/>
              </a:spcBef>
              <a:spcAft>
                <a:spcPts val="200"/>
              </a:spcAft>
              <a:buFont typeface="Courier New" panose="02070309020205020404" pitchFamily="49" charset="0"/>
              <a:buChar char="o"/>
            </a:pPr>
            <a:r>
              <a:rPr lang="en-US" sz="2800" dirty="0">
                <a:latin typeface="Calibri" panose="020F0502020204030204" pitchFamily="34" charset="0"/>
                <a:ea typeface="Times New Roman" panose="02020603050405020304" pitchFamily="18" charset="0"/>
              </a:rPr>
              <a:t>The DJJ is working to complete the Electronic Medical Record (EMR) to include the updated Mental Health forms and initiate the e-scribe ability. </a:t>
            </a:r>
          </a:p>
          <a:p>
            <a:pPr marR="0" lvl="1">
              <a:spcBef>
                <a:spcPts val="400"/>
              </a:spcBef>
              <a:spcAft>
                <a:spcPts val="200"/>
              </a:spcAft>
            </a:pPr>
            <a:endParaRPr lang="en-US" sz="2800" strike="sngStrike" dirty="0">
              <a:latin typeface="Calibri" panose="020F0502020204030204" pitchFamily="34" charset="0"/>
              <a:ea typeface="Times New Roman" panose="02020603050405020304" pitchFamily="18" charset="0"/>
            </a:endParaRPr>
          </a:p>
          <a:p>
            <a:pPr marL="742950" marR="0" lvl="1" indent="-285750">
              <a:spcBef>
                <a:spcPts val="400"/>
              </a:spcBef>
              <a:spcAft>
                <a:spcPts val="200"/>
              </a:spcAft>
              <a:buFont typeface="Courier New" panose="02070309020205020404" pitchFamily="49" charset="0"/>
              <a:buChar char="o"/>
            </a:pPr>
            <a:r>
              <a:rPr lang="en-US" sz="2800" dirty="0">
                <a:latin typeface="Calibri" panose="020F0502020204030204" pitchFamily="34" charset="0"/>
                <a:ea typeface="Times New Roman" panose="02020603050405020304" pitchFamily="18" charset="0"/>
              </a:rPr>
              <a:t> The EMR will ensure continuity of care, quality of care, appropriateness of care, transitional community care and expand collaborative efforts with the Florida Department of Children and Families to care for dually served youth. </a:t>
            </a:r>
          </a:p>
          <a:p>
            <a:pPr marR="0" lvl="1">
              <a:spcBef>
                <a:spcPts val="400"/>
              </a:spcBef>
              <a:spcAft>
                <a:spcPts val="200"/>
              </a:spcAft>
            </a:pPr>
            <a:endParaRPr lang="en-US" sz="2800" dirty="0">
              <a:latin typeface="Calibri" panose="020F0502020204030204" pitchFamily="34" charset="0"/>
              <a:ea typeface="Times New Roman" panose="02020603050405020304" pitchFamily="18" charset="0"/>
            </a:endParaRPr>
          </a:p>
          <a:p>
            <a:pPr marL="742950" marR="0" lvl="1" indent="-285750">
              <a:spcBef>
                <a:spcPts val="400"/>
              </a:spcBef>
              <a:spcAft>
                <a:spcPts val="200"/>
              </a:spcAft>
              <a:buFont typeface="Courier New" panose="02070309020205020404" pitchFamily="49" charset="0"/>
              <a:buChar char="o"/>
            </a:pPr>
            <a:r>
              <a:rPr lang="en-US" sz="2800" dirty="0">
                <a:latin typeface="Calibri" panose="020F0502020204030204" pitchFamily="34" charset="0"/>
                <a:ea typeface="Times New Roman" panose="02020603050405020304" pitchFamily="18" charset="0"/>
              </a:rPr>
              <a:t>An EMR will allow for the seamless transition of services throughout the program areas (Detention, Residential and Probation &amp; Community Services).</a:t>
            </a:r>
            <a:endParaRPr lang="en-US" sz="2800" strike="sngStrik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7477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98ECF-9054-42CA-975F-F5B3606E461C}"/>
              </a:ext>
            </a:extLst>
          </p:cNvPr>
          <p:cNvSpPr/>
          <p:nvPr/>
        </p:nvSpPr>
        <p:spPr>
          <a:xfrm>
            <a:off x="3094900" y="5871443"/>
            <a:ext cx="6639510" cy="584775"/>
          </a:xfrm>
          <a:prstGeom prst="rect">
            <a:avLst/>
          </a:prstGeom>
        </p:spPr>
        <p:txBody>
          <a:bodyPr wrap="none">
            <a:spAutoFit/>
          </a:bodyPr>
          <a:lstStyle/>
          <a:p>
            <a:r>
              <a:rPr lang="en-US" sz="3200" b="1" dirty="0">
                <a:ln>
                  <a:solidFill>
                    <a:schemeClr val="tx1"/>
                  </a:solidFill>
                </a:ln>
                <a:solidFill>
                  <a:srgbClr val="FFC000"/>
                </a:solidFill>
                <a:latin typeface="Calibri" panose="020F0502020204030204" pitchFamily="34" charset="0"/>
                <a:cs typeface="Calibri" panose="020F0502020204030204" pitchFamily="34" charset="0"/>
              </a:rPr>
              <a:t>CONNECTING WITH THE COMMUNITY</a:t>
            </a:r>
          </a:p>
        </p:txBody>
      </p:sp>
      <p:sp>
        <p:nvSpPr>
          <p:cNvPr id="4" name="TextBox 3">
            <a:extLst>
              <a:ext uri="{FF2B5EF4-FFF2-40B4-BE49-F238E27FC236}">
                <a16:creationId xmlns:a16="http://schemas.microsoft.com/office/drawing/2014/main" id="{0F1AE883-B944-44A8-96F6-502975BC8560}"/>
              </a:ext>
            </a:extLst>
          </p:cNvPr>
          <p:cNvSpPr txBox="1"/>
          <p:nvPr/>
        </p:nvSpPr>
        <p:spPr>
          <a:xfrm>
            <a:off x="1537855" y="401782"/>
            <a:ext cx="9601200" cy="646331"/>
          </a:xfrm>
          <a:prstGeom prst="rect">
            <a:avLst/>
          </a:prstGeom>
          <a:noFill/>
        </p:spPr>
        <p:txBody>
          <a:bodyPr wrap="square" rtlCol="0">
            <a:spAutoFit/>
          </a:bodyPr>
          <a:lstStyle/>
          <a:p>
            <a:pPr algn="ctr"/>
            <a:r>
              <a:rPr lang="en-US" sz="3600" b="1" dirty="0">
                <a:ln>
                  <a:solidFill>
                    <a:schemeClr val="tx1"/>
                  </a:solidFill>
                </a:ln>
                <a:latin typeface="Calibri" panose="020F0502020204030204" pitchFamily="34" charset="0"/>
                <a:cs typeface="Calibri" panose="020F0502020204030204" pitchFamily="34" charset="0"/>
              </a:rPr>
              <a:t>COLLABORATIVE SERVICES</a:t>
            </a:r>
            <a:endParaRPr lang="en-US" sz="3600" dirty="0"/>
          </a:p>
        </p:txBody>
      </p:sp>
      <p:sp>
        <p:nvSpPr>
          <p:cNvPr id="5" name="TextBox 4">
            <a:extLst>
              <a:ext uri="{FF2B5EF4-FFF2-40B4-BE49-F238E27FC236}">
                <a16:creationId xmlns:a16="http://schemas.microsoft.com/office/drawing/2014/main" id="{FD34976B-F90F-4636-B442-997A011251E3}"/>
              </a:ext>
            </a:extLst>
          </p:cNvPr>
          <p:cNvSpPr txBox="1"/>
          <p:nvPr/>
        </p:nvSpPr>
        <p:spPr>
          <a:xfrm>
            <a:off x="1690255" y="1898073"/>
            <a:ext cx="9448800" cy="2862322"/>
          </a:xfrm>
          <a:prstGeom prst="rect">
            <a:avLst/>
          </a:prstGeom>
          <a:noFill/>
        </p:spPr>
        <p:txBody>
          <a:bodyPr wrap="square" rtlCol="0">
            <a:spAutoFit/>
          </a:bodyPr>
          <a:lstStyle/>
          <a:p>
            <a:pPr algn="ctr"/>
            <a:r>
              <a:rPr lang="en-US" sz="3600" dirty="0">
                <a:ln>
                  <a:solidFill>
                    <a:schemeClr val="tx1"/>
                  </a:solidFill>
                </a:ln>
                <a:latin typeface="Calibri" panose="020F0502020204030204" pitchFamily="34" charset="0"/>
                <a:cs typeface="Calibri" panose="020F0502020204030204" pitchFamily="34" charset="0"/>
              </a:rPr>
              <a:t>When youth are released from our care with continued needs for treatment, referrals are provided for community services.</a:t>
            </a:r>
            <a:br>
              <a:rPr lang="en-US" sz="3600" dirty="0">
                <a:ln>
                  <a:solidFill>
                    <a:schemeClr val="tx1"/>
                  </a:solidFill>
                </a:ln>
                <a:latin typeface="Calibri" panose="020F0502020204030204" pitchFamily="34" charset="0"/>
                <a:cs typeface="Calibri" panose="020F0502020204030204" pitchFamily="34" charset="0"/>
              </a:rPr>
            </a:br>
            <a:r>
              <a:rPr lang="en-US" sz="3600" dirty="0">
                <a:ln>
                  <a:solidFill>
                    <a:schemeClr val="tx1"/>
                  </a:solidFill>
                </a:ln>
                <a:latin typeface="Calibri" panose="020F0502020204030204" pitchFamily="34" charset="0"/>
                <a:cs typeface="Calibri" panose="020F0502020204030204" pitchFamily="34" charset="0"/>
              </a:rPr>
              <a:t>Referrals or appointments are made with community providers prior to discharge.</a:t>
            </a:r>
            <a:endParaRPr lang="en-US" sz="3600" dirty="0"/>
          </a:p>
        </p:txBody>
      </p:sp>
    </p:spTree>
    <p:extLst>
      <p:ext uri="{BB962C8B-B14F-4D97-AF65-F5344CB8AC3E}">
        <p14:creationId xmlns:p14="http://schemas.microsoft.com/office/powerpoint/2010/main" val="415541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4C14-C9EF-4CAC-B401-75FAC3268280}"/>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96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QUESTIONS</a:t>
            </a:r>
          </a:p>
        </p:txBody>
      </p:sp>
      <p:pic>
        <p:nvPicPr>
          <p:cNvPr id="6" name="Picture 5" descr="Different colored question marks">
            <a:extLst>
              <a:ext uri="{FF2B5EF4-FFF2-40B4-BE49-F238E27FC236}">
                <a16:creationId xmlns:a16="http://schemas.microsoft.com/office/drawing/2014/main" id="{DDD94B58-88D3-4334-B427-5D1E7E9A1A9F}"/>
              </a:ext>
            </a:extLst>
          </p:cNvPr>
          <p:cNvPicPr>
            <a:picLocks noChangeAspect="1"/>
          </p:cNvPicPr>
          <p:nvPr/>
        </p:nvPicPr>
        <p:blipFill rotWithShape="1">
          <a:blip r:embed="rId3">
            <a:extLst>
              <a:ext uri="{28A0092B-C50C-407E-A947-70E740481C1C}">
                <a14:useLocalDpi xmlns:a14="http://schemas.microsoft.com/office/drawing/2010/main" val="0"/>
              </a:ext>
            </a:extLst>
          </a:blip>
          <a:srcRect t="17424" b="32364"/>
          <a:stretch/>
        </p:blipFill>
        <p:spPr>
          <a:xfrm>
            <a:off x="20" y="10"/>
            <a:ext cx="12191980" cy="3443533"/>
          </a:xfrm>
          <a:prstGeom prst="rect">
            <a:avLst/>
          </a:prstGeom>
        </p:spPr>
      </p:pic>
      <p:sp>
        <p:nvSpPr>
          <p:cNvPr id="3" name="Rectangle 2">
            <a:extLst>
              <a:ext uri="{FF2B5EF4-FFF2-40B4-BE49-F238E27FC236}">
                <a16:creationId xmlns:a16="http://schemas.microsoft.com/office/drawing/2014/main" id="{AEDDE318-F838-4F20-BC2A-93CECE3E29D8}"/>
              </a:ext>
            </a:extLst>
          </p:cNvPr>
          <p:cNvSpPr/>
          <p:nvPr/>
        </p:nvSpPr>
        <p:spPr>
          <a:xfrm>
            <a:off x="1060173" y="1285461"/>
            <a:ext cx="10747513" cy="723275"/>
          </a:xfrm>
          <a:prstGeom prst="rect">
            <a:avLst/>
          </a:prstGeom>
        </p:spPr>
        <p:txBody>
          <a:bodyPr wrap="square">
            <a:spAutoFit/>
          </a:bodyPr>
          <a:lstStyle/>
          <a:p>
            <a:pPr>
              <a:spcAft>
                <a:spcPts val="600"/>
              </a:spcAft>
            </a:pPr>
            <a:endParaRPr lang="en-US" u="sng">
              <a:latin typeface="Calibri" panose="020F0502020204030204" pitchFamily="34" charset="0"/>
              <a:cs typeface="Calibri" panose="020F0502020204030204" pitchFamily="34" charset="0"/>
            </a:endParaRPr>
          </a:p>
          <a:p>
            <a:pPr>
              <a:spcAft>
                <a:spcPts val="600"/>
              </a:spcAft>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97486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299</TotalTime>
  <Words>536</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Courier New</vt:lpstr>
      <vt:lpstr>Depth</vt:lpstr>
      <vt:lpstr>Florida Department of  Juvenile Justice  Mental Health and  Substance Abuse Treatment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OFFICE OF HEALTH SERVICES STAFF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priority for our agency and population served?</dc:title>
  <dc:creator>Gurk, Christine F.</dc:creator>
  <cp:lastModifiedBy>Shelby, Tracy</cp:lastModifiedBy>
  <cp:revision>33</cp:revision>
  <dcterms:created xsi:type="dcterms:W3CDTF">2021-10-12T12:41:29Z</dcterms:created>
  <dcterms:modified xsi:type="dcterms:W3CDTF">2021-12-13T19:29:25Z</dcterms:modified>
</cp:coreProperties>
</file>